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147483614" r:id="rId5"/>
    <p:sldId id="2147483615" r:id="rId6"/>
    <p:sldId id="2147483623" r:id="rId7"/>
    <p:sldId id="2147483616" r:id="rId8"/>
    <p:sldId id="2147483634" r:id="rId9"/>
    <p:sldId id="2147483636" r:id="rId10"/>
    <p:sldId id="2147483637" r:id="rId11"/>
    <p:sldId id="2147483635" r:id="rId12"/>
    <p:sldId id="2147483638" r:id="rId13"/>
    <p:sldId id="2147483641" r:id="rId14"/>
    <p:sldId id="2147483639" r:id="rId15"/>
    <p:sldId id="2147483640" r:id="rId16"/>
    <p:sldId id="214748362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306"/>
    <a:srgbClr val="0011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2" autoAdjust="0"/>
    <p:restoredTop sz="93726" autoAdjust="0"/>
  </p:normalViewPr>
  <p:slideViewPr>
    <p:cSldViewPr snapToGrid="0">
      <p:cViewPr varScale="1">
        <p:scale>
          <a:sx n="75" d="100"/>
          <a:sy n="75" d="100"/>
        </p:scale>
        <p:origin x="720" y="72"/>
      </p:cViewPr>
      <p:guideLst/>
    </p:cSldViewPr>
  </p:slideViewPr>
  <p:outlineViewPr>
    <p:cViewPr>
      <p:scale>
        <a:sx n="33" d="100"/>
        <a:sy n="33" d="100"/>
      </p:scale>
      <p:origin x="0" y="-79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n-lt"/>
                <a:ea typeface="+mn-ea"/>
                <a:cs typeface="+mn-cs"/>
              </a:defRPr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n-lt"/>
                <a:ea typeface="+mn-ea"/>
                <a:cs typeface="+mn-cs"/>
              </a:defRPr>
            </a:lvl1pPr>
          </a:lstStyle>
          <a:p>
            <a:fld id="{436EC9BA-822A-4FB2-BBAE-A5B75CA20069}" type="datetimeFigureOut">
              <a:rPr lang="en-IN" smtClean="0"/>
              <a:pPr/>
              <a:t>06-06-2025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n-lt"/>
                <a:ea typeface="+mn-ea"/>
                <a:cs typeface="+mn-cs"/>
              </a:defRPr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n-lt"/>
                <a:ea typeface="+mn-ea"/>
                <a:cs typeface="+mn-cs"/>
              </a:defRPr>
            </a:lvl1pPr>
          </a:lstStyle>
          <a:p>
            <a:fld id="{EE0F971B-CC21-4CD7-9E22-FFE2F9749DE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876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498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0105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5390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2727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479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6549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1133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168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8537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7747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9330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3232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F971B-CC21-4CD7-9E22-FFE2F9749DE9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239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microsoft.com/office/2007/relationships/hdphoto" Target="../media/hdphoto2.wdp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4.jpeg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5" Type="http://schemas.openxmlformats.org/officeDocument/2006/relationships/image" Target="../media/image4.jpeg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6.jpeg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microsoft.com/office/2007/relationships/hdphoto" Target="../media/hdphoto2.wdp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6CEC49B-258F-5A49-097D-445937792F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2750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CEC49B-258F-5A49-097D-445937792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A glowing orange and blue glowing particles&#10;&#10;AI-generated content may be incorrect.">
            <a:extLst>
              <a:ext uri="{FF2B5EF4-FFF2-40B4-BE49-F238E27FC236}">
                <a16:creationId xmlns:a16="http://schemas.microsoft.com/office/drawing/2014/main" id="{9871B1E4-0A62-9E1A-46EB-0F0DDEC166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EEF119E-2BAD-2148-B473-A4B7F00A1A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2290" y="2679463"/>
            <a:ext cx="5220784" cy="1477328"/>
          </a:xfrm>
        </p:spPr>
        <p:txBody>
          <a:bodyPr vert="horz" wrap="square" anchor="t">
            <a:spAutoFit/>
          </a:bodyPr>
          <a:lstStyle>
            <a:lvl1pPr algn="l"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7371DA4-B08C-0D32-5DF1-7BA1FE6E39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2288" y="4331381"/>
            <a:ext cx="5218849" cy="430887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2pPr>
            <a:lvl3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3pPr>
            <a:lvl4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4pPr>
            <a:lvl5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5pPr>
            <a:lvl6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6pPr>
            <a:lvl7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7pPr>
            <a:lvl8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8pPr>
            <a:lvl9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2" name="Footer Placeholder 6">
            <a:extLst>
              <a:ext uri="{FF2B5EF4-FFF2-40B4-BE49-F238E27FC236}">
                <a16:creationId xmlns:a16="http://schemas.microsoft.com/office/drawing/2014/main" id="{51C110AB-C379-94A9-1243-95FE673A4A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2287" y="4936858"/>
            <a:ext cx="5220784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pic>
        <p:nvPicPr>
          <p:cNvPr id="14" name="Picture 13" descr="A close-up of a logo&#10;&#10;AI-generated content may be incorrect.">
            <a:extLst>
              <a:ext uri="{FF2B5EF4-FFF2-40B4-BE49-F238E27FC236}">
                <a16:creationId xmlns:a16="http://schemas.microsoft.com/office/drawing/2014/main" id="{A96F8E62-7356-85E7-7B5A-585B0DBE4E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7" y="1683657"/>
            <a:ext cx="1941384" cy="86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7784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20006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2852-2A6C-58CC-B6BE-C95CF2E2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410DC0F-883D-573C-70CB-3A430DCA9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10006760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E5020FE-B0FB-EA1F-1A40-F96D931A0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8" y="850319"/>
            <a:ext cx="11154600" cy="2462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2pPr>
            <a:lvl3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3pPr>
            <a:lvl4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4pPr>
            <a:lvl5pPr marL="0" indent="0">
              <a:buNone/>
              <a:tabLst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5pPr>
            <a:lvl6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6pPr>
            <a:lvl7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7pPr>
            <a:lvl8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8pPr>
            <a:lvl9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3E7E18-D083-99B4-6C12-F1E795A33D05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22287" y="1662965"/>
            <a:ext cx="5428343" cy="246221"/>
          </a:xfrm>
        </p:spPr>
        <p:txBody>
          <a:bodyPr bIns="0" anchor="b">
            <a:sp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4C272340-569B-0FC7-E8C2-D4DB9E171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2287" y="1973338"/>
            <a:ext cx="5428343" cy="1384995"/>
          </a:xfrm>
        </p:spPr>
        <p:txBody>
          <a:bodyPr bIns="0">
            <a:spAutoFit/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  <a:lvl2pPr>
              <a:defRPr sz="1400">
                <a:latin typeface="+mn-lt"/>
                <a:ea typeface="+mn-ea"/>
                <a:cs typeface="+mn-cs"/>
              </a:defRPr>
            </a:lvl2pPr>
            <a:lvl3pPr>
              <a:defRPr sz="1400">
                <a:latin typeface="+mn-lt"/>
                <a:ea typeface="+mn-ea"/>
                <a:cs typeface="+mn-cs"/>
              </a:defRPr>
            </a:lvl3pPr>
            <a:lvl4pPr>
              <a:defRPr sz="1400">
                <a:latin typeface="+mn-lt"/>
                <a:ea typeface="+mn-ea"/>
                <a:cs typeface="+mn-cs"/>
              </a:defRPr>
            </a:lvl4pPr>
            <a:lvl5pPr>
              <a:defRPr sz="14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F815AA5-A93F-F208-A4FE-CC1A9E5525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8545" y="1662965"/>
            <a:ext cx="5428343" cy="246221"/>
          </a:xfrm>
        </p:spPr>
        <p:txBody>
          <a:bodyPr bIns="0" anchor="b">
            <a:sp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FB239C54-6F90-B554-DBA9-832D0441F2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8545" y="1973338"/>
            <a:ext cx="5428343" cy="1384995"/>
          </a:xfrm>
        </p:spPr>
        <p:txBody>
          <a:bodyPr bIns="0">
            <a:spAutoFit/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  <a:lvl2pPr>
              <a:defRPr sz="1400">
                <a:latin typeface="+mn-lt"/>
                <a:ea typeface="+mn-ea"/>
                <a:cs typeface="+mn-cs"/>
              </a:defRPr>
            </a:lvl2pPr>
            <a:lvl3pPr>
              <a:defRPr sz="1400">
                <a:latin typeface="+mn-lt"/>
                <a:ea typeface="+mn-ea"/>
                <a:cs typeface="+mn-cs"/>
              </a:defRPr>
            </a:lvl3pPr>
            <a:lvl4pPr>
              <a:defRPr sz="1400">
                <a:latin typeface="+mn-lt"/>
                <a:ea typeface="+mn-ea"/>
                <a:cs typeface="+mn-cs"/>
              </a:defRPr>
            </a:lvl4pPr>
            <a:lvl5pPr>
              <a:defRPr sz="14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726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093479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2852-2A6C-58CC-B6BE-C95CF2E2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410DC0F-883D-573C-70CB-3A430DCA9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10006760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E5020FE-B0FB-EA1F-1A40-F96D931A0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8" y="850319"/>
            <a:ext cx="11154600" cy="2462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2pPr>
            <a:lvl3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3pPr>
            <a:lvl4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4pPr>
            <a:lvl5pPr marL="0" indent="0">
              <a:buNone/>
              <a:tabLst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5pPr>
            <a:lvl6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6pPr>
            <a:lvl7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7pPr>
            <a:lvl8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8pPr>
            <a:lvl9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3E7E18-D083-99B4-6C12-F1E795A33D05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22288" y="1662965"/>
            <a:ext cx="3600007" cy="246221"/>
          </a:xfrm>
        </p:spPr>
        <p:txBody>
          <a:bodyPr wrap="square" bIns="0" anchor="b">
            <a:sp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4C272340-569B-0FC7-E8C2-D4DB9E171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2288" y="1973338"/>
            <a:ext cx="3600007" cy="1384995"/>
          </a:xfrm>
        </p:spPr>
        <p:txBody>
          <a:bodyPr wrap="square" bIns="0">
            <a:spAutoFit/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  <a:lvl2pPr>
              <a:defRPr sz="1400">
                <a:latin typeface="+mn-lt"/>
                <a:ea typeface="+mn-ea"/>
                <a:cs typeface="+mn-cs"/>
              </a:defRPr>
            </a:lvl2pPr>
            <a:lvl3pPr>
              <a:defRPr sz="1400">
                <a:latin typeface="+mn-lt"/>
                <a:ea typeface="+mn-ea"/>
                <a:cs typeface="+mn-cs"/>
              </a:defRPr>
            </a:lvl3pPr>
            <a:lvl4pPr>
              <a:defRPr sz="1400">
                <a:latin typeface="+mn-lt"/>
                <a:ea typeface="+mn-ea"/>
                <a:cs typeface="+mn-cs"/>
              </a:defRPr>
            </a:lvl4pPr>
            <a:lvl5pPr>
              <a:defRPr sz="14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83314B3-07D1-4B0C-FA81-289E01BA569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299585" y="1662965"/>
            <a:ext cx="3600007" cy="246221"/>
          </a:xfrm>
        </p:spPr>
        <p:txBody>
          <a:bodyPr wrap="square" bIns="0" anchor="b">
            <a:sp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D74795CF-5C3B-49E4-A2AA-197D32CF7BA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299585" y="1973338"/>
            <a:ext cx="3600007" cy="1384995"/>
          </a:xfrm>
        </p:spPr>
        <p:txBody>
          <a:bodyPr wrap="square" bIns="0">
            <a:spAutoFit/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  <a:lvl2pPr>
              <a:defRPr sz="1400">
                <a:latin typeface="+mn-lt"/>
                <a:ea typeface="+mn-ea"/>
                <a:cs typeface="+mn-cs"/>
              </a:defRPr>
            </a:lvl2pPr>
            <a:lvl3pPr>
              <a:defRPr sz="1400">
                <a:latin typeface="+mn-lt"/>
                <a:ea typeface="+mn-ea"/>
                <a:cs typeface="+mn-cs"/>
              </a:defRPr>
            </a:lvl3pPr>
            <a:lvl4pPr>
              <a:defRPr sz="1400">
                <a:latin typeface="+mn-lt"/>
                <a:ea typeface="+mn-ea"/>
                <a:cs typeface="+mn-cs"/>
              </a:defRPr>
            </a:lvl4pPr>
            <a:lvl5pPr>
              <a:defRPr sz="14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2FA3B3B-F1B9-EFC7-DCE0-149E17D147CC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076881" y="1662965"/>
            <a:ext cx="3600007" cy="246221"/>
          </a:xfrm>
        </p:spPr>
        <p:txBody>
          <a:bodyPr wrap="square" bIns="0" anchor="b">
            <a:sp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8C71CFF4-5A2B-00B3-796F-74612EFF4F71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076881" y="1973338"/>
            <a:ext cx="3600007" cy="1384995"/>
          </a:xfrm>
        </p:spPr>
        <p:txBody>
          <a:bodyPr wrap="square" bIns="0">
            <a:spAutoFit/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  <a:lvl2pPr>
              <a:defRPr sz="1400">
                <a:latin typeface="+mn-lt"/>
                <a:ea typeface="+mn-ea"/>
                <a:cs typeface="+mn-cs"/>
              </a:defRPr>
            </a:lvl2pPr>
            <a:lvl3pPr>
              <a:defRPr sz="1400">
                <a:latin typeface="+mn-lt"/>
                <a:ea typeface="+mn-ea"/>
                <a:cs typeface="+mn-cs"/>
              </a:defRPr>
            </a:lvl3pPr>
            <a:lvl4pPr>
              <a:defRPr sz="1400">
                <a:latin typeface="+mn-lt"/>
                <a:ea typeface="+mn-ea"/>
                <a:cs typeface="+mn-cs"/>
              </a:defRPr>
            </a:lvl4pPr>
            <a:lvl5pPr>
              <a:defRPr sz="14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839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5B0671A4-F105-F16D-F697-66521AC0F8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56290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B0671A4-F105-F16D-F697-66521AC0F8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A6E0B96-7B05-6B4F-AD58-5AB7DC68E1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6" r="5715"/>
          <a:stretch/>
        </p:blipFill>
        <p:spPr>
          <a:xfrm>
            <a:off x="6095998" y="0"/>
            <a:ext cx="6096001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E65BC3E-7FF6-6E43-AA94-64681061F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5330826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EAF296-FA46-A2A9-D304-385333FDE4AB}"/>
              </a:ext>
            </a:extLst>
          </p:cNvPr>
          <p:cNvSpPr/>
          <p:nvPr userDrawn="1"/>
        </p:nvSpPr>
        <p:spPr bwMode="white">
          <a:xfrm rot="16200000">
            <a:off x="5715002" y="381000"/>
            <a:ext cx="6858000" cy="6096000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4D660C18-F40D-2B07-27C3-11D344F1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1116CF2-EB1C-B126-7325-C1D6EAF7B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8" y="1290358"/>
            <a:ext cx="5330826" cy="2462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2pPr>
            <a:lvl3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3pPr>
            <a:lvl4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4pPr>
            <a:lvl5pPr marL="0" indent="0">
              <a:buNone/>
              <a:tabLst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5pPr>
            <a:lvl6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6pPr>
            <a:lvl7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7pPr>
            <a:lvl8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8pPr>
            <a:lvl9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122CA-C09E-BB4B-5188-84FDDDE245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2288" y="1973338"/>
            <a:ext cx="5330826" cy="138499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F4698F3-018D-33D0-17E7-1172614E3EB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22287" y="6413599"/>
            <a:ext cx="5330826" cy="153888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pic>
        <p:nvPicPr>
          <p:cNvPr id="7" name="Picture 6" descr="A close-up of a logo&#10;&#10;AI-generated content may be incorrect.">
            <a:extLst>
              <a:ext uri="{FF2B5EF4-FFF2-40B4-BE49-F238E27FC236}">
                <a16:creationId xmlns:a16="http://schemas.microsoft.com/office/drawing/2014/main" id="{DE2EA192-B586-81B0-AE2E-C7056666F4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036" y="365126"/>
            <a:ext cx="969391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076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5B0671A4-F105-F16D-F697-66521AC0F8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97601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B0671A4-F105-F16D-F697-66521AC0F8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8A315194-C573-2C29-1ABB-43E43392B1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6" r="5715"/>
          <a:stretch/>
        </p:blipFill>
        <p:spPr>
          <a:xfrm>
            <a:off x="0" y="0"/>
            <a:ext cx="609600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8EAF296-FA46-A2A9-D304-385333FDE4AB}"/>
              </a:ext>
            </a:extLst>
          </p:cNvPr>
          <p:cNvSpPr/>
          <p:nvPr userDrawn="1"/>
        </p:nvSpPr>
        <p:spPr bwMode="white">
          <a:xfrm rot="16200000">
            <a:off x="-381000" y="381000"/>
            <a:ext cx="6858000" cy="6096000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b="0" i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E65BC3E-7FF6-6E43-AA94-64681061F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887" y="365126"/>
            <a:ext cx="4195763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4D660C18-F40D-2B07-27C3-11D344F1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1116CF2-EB1C-B126-7325-C1D6EAF7B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38888" y="1290358"/>
            <a:ext cx="5330826" cy="2462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2pPr>
            <a:lvl3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3pPr>
            <a:lvl4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4pPr>
            <a:lvl5pPr marL="0" indent="0">
              <a:buNone/>
              <a:tabLst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5pPr>
            <a:lvl6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6pPr>
            <a:lvl7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7pPr>
            <a:lvl8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8pPr>
            <a:lvl9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A70ABF9-4574-9D99-EA0D-AF2BCBD388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38888" y="1973338"/>
            <a:ext cx="5330826" cy="138499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9AAA657-907E-77F4-3041-054E2EE2FF2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38886" y="6413599"/>
            <a:ext cx="4957083" cy="153888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780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E8F23D6B-0145-2463-3045-9DFDDA1037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017859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8F23D6B-0145-2463-3045-9DFDDA1037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7D0AE32-96A0-BD71-E4D5-6EC66827BB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A close-up of a logo&#10;&#10;AI-generated content may be incorrect.">
            <a:extLst>
              <a:ext uri="{FF2B5EF4-FFF2-40B4-BE49-F238E27FC236}">
                <a16:creationId xmlns:a16="http://schemas.microsoft.com/office/drawing/2014/main" id="{45867DD3-9569-F6D1-72A1-A4B603370E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2368309"/>
            <a:ext cx="4762500" cy="212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79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_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993EABBF-2F2A-F3A9-4557-AC1968ECBB2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031955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93EABBF-2F2A-F3A9-4557-AC1968ECB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CC52E1F-9184-D5CE-334C-B474848DE23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D4E09E5A-A75B-B272-354D-01AA466030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2368309"/>
            <a:ext cx="4762500" cy="212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75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6CEC49B-258F-5A49-097D-445937792F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456734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CEC49B-258F-5A49-097D-445937792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2B27FC-F7F6-002C-18FB-0D859ED7C8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EBB9EB7-18D4-D747-76F0-09BAD8826D68}"/>
              </a:ext>
            </a:extLst>
          </p:cNvPr>
          <p:cNvSpPr/>
          <p:nvPr userDrawn="1"/>
        </p:nvSpPr>
        <p:spPr>
          <a:xfrm>
            <a:off x="0" y="0"/>
            <a:ext cx="7143750" cy="6858000"/>
          </a:xfrm>
          <a:prstGeom prst="rect">
            <a:avLst/>
          </a:prstGeom>
          <a:gradFill>
            <a:gsLst>
              <a:gs pos="0">
                <a:srgbClr val="000306"/>
              </a:gs>
              <a:gs pos="99083">
                <a:srgbClr val="000306">
                  <a:alpha val="0"/>
                </a:srgbClr>
              </a:gs>
              <a:gs pos="76000">
                <a:srgbClr val="00030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AE0B5E0-9F06-C66F-4C7C-188565145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2290" y="2679463"/>
            <a:ext cx="5220784" cy="1477328"/>
          </a:xfrm>
        </p:spPr>
        <p:txBody>
          <a:bodyPr vert="horz" wrap="square" anchor="t">
            <a:spAutoFit/>
          </a:bodyPr>
          <a:lstStyle>
            <a:lvl1pPr algn="l"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F4D71B1-181D-88AB-AFC5-703BE83525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2288" y="4331381"/>
            <a:ext cx="5218849" cy="430887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2pPr>
            <a:lvl3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3pPr>
            <a:lvl4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4pPr>
            <a:lvl5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5pPr>
            <a:lvl6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6pPr>
            <a:lvl7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7pPr>
            <a:lvl8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8pPr>
            <a:lvl9pPr marL="0" indent="0" algn="l">
              <a:buNone/>
              <a:defRPr sz="1600">
                <a:solidFill>
                  <a:schemeClr val="bg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6">
            <a:extLst>
              <a:ext uri="{FF2B5EF4-FFF2-40B4-BE49-F238E27FC236}">
                <a16:creationId xmlns:a16="http://schemas.microsoft.com/office/drawing/2014/main" id="{0EA45FC3-4043-3FF7-D58F-78435A6081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2287" y="4936858"/>
            <a:ext cx="5220784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pic>
        <p:nvPicPr>
          <p:cNvPr id="19" name="Picture 18" descr="A close-up of a logo&#10;&#10;AI-generated content may be incorrect.">
            <a:extLst>
              <a:ext uri="{FF2B5EF4-FFF2-40B4-BE49-F238E27FC236}">
                <a16:creationId xmlns:a16="http://schemas.microsoft.com/office/drawing/2014/main" id="{C964E765-AFAF-C895-519D-D1218F9B90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7" y="1683657"/>
            <a:ext cx="1941384" cy="86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55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5EFEF200-072B-09E3-B436-CD39B3D1A3A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883440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EFEF200-072B-09E3-B436-CD39B3D1A3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close up of a network&#10;&#10;AI-generated content may be incorrect.">
            <a:extLst>
              <a:ext uri="{FF2B5EF4-FFF2-40B4-BE49-F238E27FC236}">
                <a16:creationId xmlns:a16="http://schemas.microsoft.com/office/drawing/2014/main" id="{03A838F6-2646-FB96-90A4-E8997DD78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1FDFCE2-712A-CCB3-8188-C1D4A70826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E09C98-2A11-3883-174E-D64E48C10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272570"/>
            <a:ext cx="11087608" cy="923330"/>
          </a:xfrm>
        </p:spPr>
        <p:txBody>
          <a:bodyPr vert="horz" anchor="ctr"/>
          <a:lstStyle>
            <a:lvl1pPr algn="l">
              <a:defRPr sz="6000" b="0">
                <a:solidFill>
                  <a:schemeClr val="bg1"/>
                </a:solidFill>
                <a:latin typeface="+mj-lt"/>
                <a:ea typeface="+mj-ea"/>
                <a:cs typeface="+mj-cs"/>
                <a:sym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DCEADB8A-8B4F-3764-2FC4-BCD11F113D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1792" y="1777047"/>
            <a:ext cx="1884363" cy="1477328"/>
          </a:xfrm>
        </p:spPr>
        <p:txBody>
          <a:bodyPr anchor="ctr"/>
          <a:lstStyle>
            <a:lvl1pPr marL="0" indent="0">
              <a:buNone/>
              <a:defRPr sz="9600" b="1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12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5EFEF200-072B-09E3-B436-CD39B3D1A3A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092253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EFEF200-072B-09E3-B436-CD39B3D1A3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A close up of a network&#10;&#10;AI-generated content may be incorrect.">
            <a:extLst>
              <a:ext uri="{FF2B5EF4-FFF2-40B4-BE49-F238E27FC236}">
                <a16:creationId xmlns:a16="http://schemas.microsoft.com/office/drawing/2014/main" id="{64749DB3-A251-AECE-B9B1-870531A4D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5C6E1AF-706F-E1BA-62C4-B208B4CB71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EEC448-EE02-F81A-0A38-81E2E6BED3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272570"/>
            <a:ext cx="11087608" cy="923330"/>
          </a:xfrm>
        </p:spPr>
        <p:txBody>
          <a:bodyPr vert="horz" anchor="ctr"/>
          <a:lstStyle>
            <a:lvl1pPr algn="l">
              <a:defRPr sz="6000" b="0">
                <a:solidFill>
                  <a:schemeClr val="bg1"/>
                </a:solidFill>
                <a:latin typeface="+mj-lt"/>
                <a:ea typeface="+mj-ea"/>
                <a:cs typeface="+mj-cs"/>
                <a:sym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87073BEA-F99A-7032-160B-AAADB030F9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1792" y="1777047"/>
            <a:ext cx="1884363" cy="1477328"/>
          </a:xfrm>
        </p:spPr>
        <p:txBody>
          <a:bodyPr anchor="ctr"/>
          <a:lstStyle>
            <a:lvl1pPr marL="0" indent="0">
              <a:buNone/>
              <a:defRPr sz="9600" b="1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27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594244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id="{CB10DDB7-B812-0470-4555-EC516FD6DF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1" r="18421"/>
          <a:stretch/>
        </p:blipFill>
        <p:spPr>
          <a:xfrm>
            <a:off x="0" y="0"/>
            <a:ext cx="4331366" cy="6858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50F39F-E402-F959-C63F-5E4035EC132F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331366" cy="6858000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D9F3036-BA11-BC1B-5827-77B4B9541A28}"/>
              </a:ext>
            </a:extLst>
          </p:cNvPr>
          <p:cNvSpPr/>
          <p:nvPr userDrawn="1"/>
        </p:nvSpPr>
        <p:spPr>
          <a:xfrm>
            <a:off x="2885437" y="981590"/>
            <a:ext cx="8702783" cy="5099895"/>
          </a:xfrm>
          <a:prstGeom prst="roundRect">
            <a:avLst>
              <a:gd name="adj" fmla="val 243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2852-2A6C-58CC-B6BE-C95CF2E2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2287" y="6413599"/>
            <a:ext cx="3280456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1EA1F2-B59A-8AE4-56D6-F141B3084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287" y="365126"/>
            <a:ext cx="3280456" cy="430887"/>
          </a:xfrm>
        </p:spPr>
        <p:txBody>
          <a:bodyPr vert="horz" wrap="square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3" name="Text Placeholder 22">
            <a:extLst>
              <a:ext uri="{FF2B5EF4-FFF2-40B4-BE49-F238E27FC236}">
                <a16:creationId xmlns:a16="http://schemas.microsoft.com/office/drawing/2014/main" id="{D515C6C7-4823-932B-F3E5-1C607AD3F1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86037" y="1274510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61C35C65-4123-C18E-E894-667B3A1327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9744" y="1305288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529E2E67-A833-639A-98E6-CE0C67C567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86037" y="1971366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4CD8E651-36DA-45DD-D541-C29C3D99B2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9744" y="2002144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F79C9C0C-E9FB-8E09-FA04-6ED6DB4C1C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86037" y="2665806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60EB623E-4926-51D9-4057-D18E03F28F4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69744" y="2696584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5CA7557D-CE72-B35A-8D70-149C2F85EB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86037" y="3365078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8BD507A0-7DA9-33E1-D93E-D23C451D683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69744" y="3395856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5" name="Text Placeholder 22">
            <a:extLst>
              <a:ext uri="{FF2B5EF4-FFF2-40B4-BE49-F238E27FC236}">
                <a16:creationId xmlns:a16="http://schemas.microsoft.com/office/drawing/2014/main" id="{03455C37-66A7-B869-6C3C-AC19E37069F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86037" y="4061934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0171AFC5-5CC2-98F9-DFF7-45359A8F881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9744" y="4092712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5F59D699-5F28-91E3-2B90-067542E6D57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86037" y="4758790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27DE257F-7248-A036-BE6D-A1EC5C2822C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9744" y="4789568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5B1BC259-D325-DEAF-0F6B-00AD535D377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86037" y="5455645"/>
            <a:ext cx="685800" cy="307777"/>
          </a:xfrm>
        </p:spPr>
        <p:txBody>
          <a:bodyPr>
            <a:sp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2BEF6747-AF87-BB89-F5D8-9810C7D5EB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9744" y="5486423"/>
            <a:ext cx="7205315" cy="246221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880" indent="0">
              <a:buNone/>
              <a:defRPr/>
            </a:lvl2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420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828351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id="{CB10DDB7-B812-0470-4555-EC516FD6DF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50F39F-E402-F959-C63F-5E4035EC132F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2006F36-5346-1DE6-8F72-9231CD5C2F6F}"/>
              </a:ext>
            </a:extLst>
          </p:cNvPr>
          <p:cNvSpPr/>
          <p:nvPr userDrawn="1"/>
        </p:nvSpPr>
        <p:spPr>
          <a:xfrm>
            <a:off x="793316" y="2254012"/>
            <a:ext cx="1209544" cy="12095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en-IN" dirty="0">
              <a:latin typeface="+mn-lt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4DEBA70-2475-C7B9-6066-D3481C732E33}"/>
              </a:ext>
            </a:extLst>
          </p:cNvPr>
          <p:cNvSpPr/>
          <p:nvPr userDrawn="1"/>
        </p:nvSpPr>
        <p:spPr>
          <a:xfrm>
            <a:off x="3141511" y="2254012"/>
            <a:ext cx="1209544" cy="12095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en-IN" dirty="0">
              <a:latin typeface="+mn-lt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8ABCD85-8407-DAD9-B022-F7ED7F847460}"/>
              </a:ext>
            </a:extLst>
          </p:cNvPr>
          <p:cNvSpPr/>
          <p:nvPr userDrawn="1"/>
        </p:nvSpPr>
        <p:spPr>
          <a:xfrm>
            <a:off x="5489706" y="2254012"/>
            <a:ext cx="1209544" cy="12095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en-IN" dirty="0">
              <a:latin typeface="+mn-lt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78343E9-A01D-7BF5-9695-00024FC540AC}"/>
              </a:ext>
            </a:extLst>
          </p:cNvPr>
          <p:cNvSpPr/>
          <p:nvPr userDrawn="1"/>
        </p:nvSpPr>
        <p:spPr>
          <a:xfrm>
            <a:off x="7837901" y="2254012"/>
            <a:ext cx="1209544" cy="12095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en-IN" dirty="0">
              <a:latin typeface="+mn-lt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978B00C-4B95-9B36-CFBB-EA5F0BA8A4C3}"/>
              </a:ext>
            </a:extLst>
          </p:cNvPr>
          <p:cNvSpPr/>
          <p:nvPr userDrawn="1"/>
        </p:nvSpPr>
        <p:spPr>
          <a:xfrm>
            <a:off x="10186097" y="2254012"/>
            <a:ext cx="1209544" cy="12095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en-IN" dirty="0"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563036DD-5078-1077-D9A9-850AD4AF6C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8937" y="3625840"/>
            <a:ext cx="1638300" cy="455381"/>
          </a:xfrm>
          <a:prstGeom prst="rect">
            <a:avLst/>
          </a:prstGeom>
        </p:spPr>
        <p:txBody>
          <a:bodyPr rIns="0" bIns="0" anchor="t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4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N" dirty="0"/>
              <a:t>Lorem ipsum </a:t>
            </a:r>
            <a:r>
              <a:rPr lang="en-IN" dirty="0" err="1"/>
              <a:t>dolor</a:t>
            </a:r>
            <a:r>
              <a:rPr lang="en-IN" dirty="0"/>
              <a:t> sit </a:t>
            </a:r>
            <a:r>
              <a:rPr lang="en-IN" dirty="0" err="1"/>
              <a:t>amet</a:t>
            </a:r>
            <a:endParaRPr lang="en-IN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7E926667-BF6F-20CD-1A04-F6B682441B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927132" y="3625840"/>
            <a:ext cx="1638300" cy="455381"/>
          </a:xfrm>
          <a:prstGeom prst="rect">
            <a:avLst/>
          </a:prstGeom>
        </p:spPr>
        <p:txBody>
          <a:bodyPr rIns="0" bIns="0" anchor="t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4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N"/>
              <a:t>Lorem ipsum dolor sit amet</a:t>
            </a:r>
            <a:endParaRPr lang="en-IN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B2B23FE4-73FE-4C1C-FC90-069BFA5C03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5327" y="3625840"/>
            <a:ext cx="1638300" cy="455381"/>
          </a:xfrm>
          <a:prstGeom prst="rect">
            <a:avLst/>
          </a:prstGeom>
        </p:spPr>
        <p:txBody>
          <a:bodyPr rIns="0" bIns="0" anchor="t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4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N"/>
              <a:t>Lorem ipsum dolor sit amet</a:t>
            </a:r>
            <a:endParaRPr lang="en-IN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9EDC3FB7-AD30-A4C8-25F4-F2A1AB7AD92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23522" y="3625840"/>
            <a:ext cx="1638300" cy="455381"/>
          </a:xfrm>
          <a:prstGeom prst="rect">
            <a:avLst/>
          </a:prstGeom>
        </p:spPr>
        <p:txBody>
          <a:bodyPr rIns="0" bIns="0" anchor="t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4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N"/>
              <a:t>Lorem ipsum dolor sit amet</a:t>
            </a:r>
            <a:endParaRPr lang="en-IN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AB1876C6-9F3A-87A6-789E-FD990A30871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71718" y="3625840"/>
            <a:ext cx="1638300" cy="455381"/>
          </a:xfrm>
          <a:prstGeom prst="rect">
            <a:avLst/>
          </a:prstGeom>
        </p:spPr>
        <p:txBody>
          <a:bodyPr rIns="0" bIns="0" anchor="t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14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N"/>
              <a:t>Lorem ipsum dolor sit amet</a:t>
            </a:r>
            <a:endParaRPr lang="en-IN" dirty="0"/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E7458F8E-01C6-6C55-683F-FA1BE5CF2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728C95C0-70A1-AF05-7856-4B5DDEB5FCF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pic>
        <p:nvPicPr>
          <p:cNvPr id="36" name="Picture 35" descr="A close-up of a logo&#10;&#10;AI-generated content may be incorrect.">
            <a:extLst>
              <a:ext uri="{FF2B5EF4-FFF2-40B4-BE49-F238E27FC236}">
                <a16:creationId xmlns:a16="http://schemas.microsoft.com/office/drawing/2014/main" id="{91CEEDC0-299B-1C60-17A8-ACB8A608BA1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036" y="365126"/>
            <a:ext cx="969391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05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7363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2852-2A6C-58CC-B6BE-C95CF2E2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1EA1F2-B59A-8AE4-56D6-F141B308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10006760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0755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165975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2852-2A6C-58CC-B6BE-C95CF2E2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410DC0F-883D-573C-70CB-3A430DCA9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10006760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E8D65AA3-9595-EC3A-F8EE-B7985759251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288" y="1533298"/>
            <a:ext cx="11155362" cy="138499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E5020FE-B0FB-EA1F-1A40-F96D931A0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8" y="850319"/>
            <a:ext cx="11154600" cy="2462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2pPr>
            <a:lvl3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3pPr>
            <a:lvl4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4pPr>
            <a:lvl5pPr marL="0" indent="0">
              <a:buNone/>
              <a:tabLst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5pPr>
            <a:lvl6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6pPr>
            <a:lvl7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7pPr>
            <a:lvl8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8pPr>
            <a:lvl9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04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9A647A2-04C4-8F72-D304-FCAFC5FFD90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38707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1" imgH="423" progId="TCLayout.ActiveDocument.1">
                  <p:embed/>
                </p:oleObj>
              </mc:Choice>
              <mc:Fallback>
                <p:oleObj name="think-cell Slide" r:id="rId3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9A647A2-04C4-8F72-D304-FCAFC5FFD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58614-7BC6-9EF4-3F5B-61E5873A0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8" y="1290358"/>
            <a:ext cx="11154600" cy="2462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2pPr>
            <a:lvl3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3pPr>
            <a:lvl4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4pPr>
            <a:lvl5pPr marL="0" indent="0">
              <a:buNone/>
              <a:tabLst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5pPr>
            <a:lvl6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6pPr>
            <a:lvl7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7pPr>
            <a:lvl8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8pPr>
            <a:lvl9pPr marL="0" indent="0">
              <a:buNone/>
              <a:defRPr sz="1600" b="0">
                <a:solidFill>
                  <a:schemeClr val="accent1"/>
                </a:solidFill>
                <a:latin typeface="Source Sans Pro SemiBold" panose="020B0603030403020204" pitchFamily="34" charset="0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0A217A-E264-CB44-97D4-F8F27B884F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2852-2A6C-58CC-B6BE-C95CF2E21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1EA1F2-B59A-8AE4-56D6-F141B308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10006760" cy="430887"/>
          </a:xfrm>
        </p:spPr>
        <p:txBody>
          <a:bodyPr vert="horz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FDEEF0E2-780F-D5B4-1DD4-FE574193033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288" y="1973338"/>
            <a:ext cx="11155362" cy="138499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841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ECB03930-E5DF-B213-64E3-57C05BD80F2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429886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8" imgW="421" imgH="423" progId="TCLayout.ActiveDocument.1">
                  <p:embed/>
                </p:oleObj>
              </mc:Choice>
              <mc:Fallback>
                <p:oleObj name="think-cell Slide" r:id="rId18" imgW="421" imgH="42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CB03930-E5DF-B213-64E3-57C05BD80F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7106F7-7226-E613-8FA1-D1F6E336AE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5012" y="6412231"/>
            <a:ext cx="226416" cy="15525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indent="0" algn="ctr">
              <a:defRPr lang="en-US" sz="10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r">
              <a:defRPr sz="800"/>
            </a:lvl2pPr>
            <a:lvl3pPr marL="0" indent="0" algn="r">
              <a:defRPr sz="800"/>
            </a:lvl3pPr>
            <a:lvl4pPr marL="0" indent="0" algn="r">
              <a:defRPr sz="800"/>
            </a:lvl4pPr>
            <a:lvl5pPr marL="0" indent="0" algn="r">
              <a:defRPr sz="800"/>
            </a:lvl5pPr>
            <a:lvl6pPr marL="0" indent="0" algn="r">
              <a:defRPr sz="800"/>
            </a:lvl6pPr>
            <a:lvl7pPr marL="0" indent="0" algn="r">
              <a:defRPr sz="800"/>
            </a:lvl7pPr>
            <a:lvl8pPr marL="0" indent="0" algn="r">
              <a:defRPr sz="800"/>
            </a:lvl8pPr>
            <a:lvl9pPr marL="0" indent="0" algn="r">
              <a:defRPr sz="800"/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IN" dirty="0"/>
          </a:p>
        </p:txBody>
      </p:sp>
      <p:sp>
        <p:nvSpPr>
          <p:cNvPr id="9" name="Footer Placeholder 19">
            <a:extLst>
              <a:ext uri="{FF2B5EF4-FFF2-40B4-BE49-F238E27FC236}">
                <a16:creationId xmlns:a16="http://schemas.microsoft.com/office/drawing/2014/main" id="{0718D78F-C027-D5CE-B396-FF0E10ADA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2287" y="6413599"/>
            <a:ext cx="10852943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5FE29D9D-7D8F-E543-761E-093ACA540C99}"/>
              </a:ext>
            </a:extLst>
          </p:cNvPr>
          <p:cNvSpPr>
            <a:spLocks noGrp="1" noChangeAspect="1"/>
          </p:cNvSpPr>
          <p:nvPr>
            <p:ph type="title"/>
          </p:nvPr>
        </p:nvSpPr>
        <p:spPr>
          <a:xfrm>
            <a:off x="522287" y="365126"/>
            <a:ext cx="10006760" cy="43088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D5A1C4-8674-F329-6B42-2EF875DBE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6" y="1300003"/>
            <a:ext cx="11179141" cy="138499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pic>
        <p:nvPicPr>
          <p:cNvPr id="8" name="Picture 7" descr="A close-up of a logo&#10;&#10;AI-generated content may be incorrect.">
            <a:extLst>
              <a:ext uri="{FF2B5EF4-FFF2-40B4-BE49-F238E27FC236}">
                <a16:creationId xmlns:a16="http://schemas.microsoft.com/office/drawing/2014/main" id="{D52A435C-1250-3719-F6AD-D838E768F52A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036" y="365126"/>
            <a:ext cx="969391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16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7" r:id="rId2"/>
    <p:sldLayoutId id="2147483678" r:id="rId3"/>
    <p:sldLayoutId id="2147483679" r:id="rId4"/>
    <p:sldLayoutId id="2147483665" r:id="rId5"/>
    <p:sldLayoutId id="2147483682" r:id="rId6"/>
    <p:sldLayoutId id="2147483676" r:id="rId7"/>
    <p:sldLayoutId id="2147483668" r:id="rId8"/>
    <p:sldLayoutId id="2147483669" r:id="rId9"/>
    <p:sldLayoutId id="2147483680" r:id="rId10"/>
    <p:sldLayoutId id="2147483681" r:id="rId11"/>
    <p:sldLayoutId id="2147483670" r:id="rId12"/>
    <p:sldLayoutId id="2147483671" r:id="rId13"/>
    <p:sldLayoutId id="2147483674" r:id="rId14"/>
    <p:sldLayoutId id="2147483675" r:id="rId1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800" b="1" kern="120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4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DM Sans" pitchFamily="2" charset="0"/>
        <a:buChar char="-"/>
        <a:defRPr lang="en-US" sz="14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lang="en-US" sz="14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Courier New" panose="02070309020205020404" pitchFamily="49" charset="0"/>
        <a:buChar char="o"/>
        <a:defRPr lang="en-US" sz="14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"/>
        <a:defRPr lang="en-US" sz="14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76" userDrawn="1">
          <p15:clr>
            <a:srgbClr val="F26B43"/>
          </p15:clr>
        </p15:guide>
        <p15:guide id="2" pos="312" userDrawn="1">
          <p15:clr>
            <a:srgbClr val="F26B43"/>
          </p15:clr>
        </p15:guide>
        <p15:guide id="3" pos="7384" userDrawn="1">
          <p15:clr>
            <a:srgbClr val="F26B43"/>
          </p15:clr>
        </p15:guide>
        <p15:guide id="4" orient="horz" pos="5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1.mp4"/><Relationship Id="rId7" Type="http://schemas.openxmlformats.org/officeDocument/2006/relationships/image" Target="../media/image1.emf"/><Relationship Id="rId2" Type="http://schemas.openxmlformats.org/officeDocument/2006/relationships/video" Target="NULL" TargetMode="External"/><Relationship Id="rId1" Type="http://schemas.openxmlformats.org/officeDocument/2006/relationships/tags" Target="../tags/tag26.xml"/><Relationship Id="rId6" Type="http://schemas.openxmlformats.org/officeDocument/2006/relationships/oleObject" Target="../embeddings/oleObject20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Relationship Id="rId6" Type="http://schemas.openxmlformats.org/officeDocument/2006/relationships/hyperlink" Target="http://www.nntc.org/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202847E2-C827-7324-F1EE-E74FE3BD44A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845720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02847E2-C827-7324-F1EE-E74FE3BD44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DC26EA3-AB8D-FC15-7EE7-D351D146B7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290" y="2679463"/>
            <a:ext cx="7363278" cy="2215991"/>
          </a:xfrm>
        </p:spPr>
        <p:txBody>
          <a:bodyPr vert="horz"/>
          <a:lstStyle/>
          <a:p>
            <a:r>
              <a:rPr lang="en-US" dirty="0"/>
              <a:t>NNTC Request</a:t>
            </a:r>
            <a:br>
              <a:rPr lang="en-US" dirty="0"/>
            </a:br>
            <a:r>
              <a:rPr lang="en-US" dirty="0"/>
              <a:t>Process and Query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57C310-2D9E-04C2-BB1E-5D5D33F6C2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2288" y="4331381"/>
            <a:ext cx="5218849" cy="430887"/>
          </a:xfrm>
        </p:spPr>
        <p:txBody>
          <a:bodyPr/>
          <a:lstStyle/>
          <a:p>
            <a:r>
              <a:rPr lang="en-US" dirty="0"/>
              <a:t>System Demo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56EF545-EBD4-E5CE-1CA0-973C643003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2287" y="4936858"/>
            <a:ext cx="5220784" cy="153888"/>
          </a:xfrm>
        </p:spPr>
        <p:txBody>
          <a:bodyPr/>
          <a:lstStyle/>
          <a:p>
            <a:r>
              <a:rPr lang="en-US" dirty="0"/>
              <a:t>06/06/2025</a:t>
            </a:r>
          </a:p>
        </p:txBody>
      </p:sp>
    </p:spTree>
    <p:extLst>
      <p:ext uri="{BB962C8B-B14F-4D97-AF65-F5344CB8AC3E}">
        <p14:creationId xmlns:p14="http://schemas.microsoft.com/office/powerpoint/2010/main" val="1415808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C52893F-0EA8-200B-BB1A-1B47FF8FE0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421" imgH="423" progId="TCLayout.ActiveDocument.1">
                  <p:embed/>
                </p:oleObj>
              </mc:Choice>
              <mc:Fallback>
                <p:oleObj name="think-cell Slide" r:id="rId6" imgW="421" imgH="42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52893F-0EA8-200B-BB1A-1B47FF8F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8D23-24F3-6BD9-C2E0-6CB95F90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89A8CC4-7797-2294-5BF7-B8F655F209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10</a:t>
            </a:fld>
            <a:endParaRPr lang="en-IN" dirty="0"/>
          </a:p>
        </p:txBody>
      </p:sp>
      <p:pic>
        <p:nvPicPr>
          <p:cNvPr id="12" name="demo-20250606_174734-Meeting Recording">
            <a:hlinkClick r:id="" action="ppaction://media"/>
            <a:extLst>
              <a:ext uri="{FF2B5EF4-FFF2-40B4-BE49-F238E27FC236}">
                <a16:creationId xmlns:a16="http://schemas.microsoft.com/office/drawing/2014/main" id="{20461CC1-C9B5-D7B2-EB9B-1CEED3C4FF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601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02" y="3825"/>
            <a:ext cx="12185198" cy="685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7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368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2A6B6528-8349-B846-763F-967BB9B8A2A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A6B6528-8349-B846-763F-967BB9B8A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AC357A2-40FF-6413-108A-3D6ED22A6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3028498"/>
            <a:ext cx="11087100" cy="923330"/>
          </a:xfrm>
        </p:spPr>
        <p:txBody>
          <a:bodyPr vert="horz"/>
          <a:lstStyle/>
          <a:p>
            <a:pPr lvl="0"/>
            <a:r>
              <a:rPr lang="en-GB" dirty="0"/>
              <a:t>Submission and Review Process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236206-DDD5-09E3-B900-476BB18B5B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00" y="1776730"/>
            <a:ext cx="1884363" cy="1477328"/>
          </a:xfrm>
        </p:spPr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525686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C52893F-0EA8-200B-BB1A-1B47FF8FE0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52893F-0EA8-200B-BB1A-1B47FF8F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30FEDC-6CD4-D001-3FDB-F9A3EEB0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Application Submission and Review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2CD4A-F301-4B04-2288-E5BAF64490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513" y="805988"/>
            <a:ext cx="11155362" cy="5693866"/>
          </a:xfrm>
        </p:spPr>
        <p:txBody>
          <a:bodyPr/>
          <a:lstStyle/>
          <a:p>
            <a:pPr lvl="0"/>
            <a:r>
              <a:rPr lang="en-US" sz="2000" b="1" dirty="0"/>
              <a:t>Step 1: </a:t>
            </a:r>
            <a:r>
              <a:rPr lang="en-US" sz="2000" dirty="0"/>
              <a:t>Click “Submit Request” in query tool</a:t>
            </a:r>
          </a:p>
          <a:p>
            <a:pPr lvl="0"/>
            <a:endParaRPr lang="en-US" sz="2000" dirty="0"/>
          </a:p>
          <a:p>
            <a:pPr lvl="0"/>
            <a:r>
              <a:rPr lang="en-US" sz="2000" b="1" dirty="0"/>
              <a:t>Step 2</a:t>
            </a:r>
            <a:r>
              <a:rPr lang="en-US" sz="2000" dirty="0"/>
              <a:t>: DCC staff will review the request for completeness and feasibility.</a:t>
            </a:r>
          </a:p>
          <a:p>
            <a:pPr lvl="1"/>
            <a:r>
              <a:rPr lang="en-US" sz="2000" dirty="0"/>
              <a:t>DCC staff are available to shape requests by providing custom query support (including filtering based on criteria not present in query tool) or requests for specific donors of interest (nntc@emmes.com)</a:t>
            </a:r>
          </a:p>
          <a:p>
            <a:pPr lvl="1"/>
            <a:r>
              <a:rPr lang="en-US" sz="2000" dirty="0"/>
              <a:t>Modifications to applications may be requested prior to broadcasting request to the Allocations Committee based on DCC initial review. </a:t>
            </a:r>
          </a:p>
          <a:p>
            <a:pPr lvl="0"/>
            <a:endParaRPr lang="en-US" sz="2000" dirty="0"/>
          </a:p>
          <a:p>
            <a:pPr lvl="0"/>
            <a:r>
              <a:rPr lang="en-US" sz="2000" b="1" dirty="0"/>
              <a:t>Step 3</a:t>
            </a:r>
            <a:r>
              <a:rPr lang="en-US" sz="2000" dirty="0"/>
              <a:t>: Application materials are submitted to Allocations Committee</a:t>
            </a:r>
          </a:p>
          <a:p>
            <a:pPr lvl="1"/>
            <a:r>
              <a:rPr lang="en-US" sz="2000" dirty="0"/>
              <a:t>Members will assess overall request feasibility, rigor of science, strength of justification/rationale for resources, and confirmation of samples/data availability from across the 5 consortium sites </a:t>
            </a:r>
          </a:p>
          <a:p>
            <a:pPr lvl="1"/>
            <a:r>
              <a:rPr lang="en-US" sz="2000" dirty="0"/>
              <a:t>Modification requests to applications may be issued by Allocations Committee</a:t>
            </a:r>
          </a:p>
          <a:p>
            <a:endParaRPr lang="en-US" sz="2000" dirty="0"/>
          </a:p>
          <a:p>
            <a:r>
              <a:rPr lang="en-US" sz="2000" b="1" dirty="0"/>
              <a:t>Step 4</a:t>
            </a:r>
            <a:r>
              <a:rPr lang="en-US" sz="2000" dirty="0"/>
              <a:t>: If approved, shipments of specimens or transfer of data can begin assuming any site-required material transfer agreements have been signed.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8D23-24F3-6BD9-C2E0-6CB95F90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89A8CC4-7797-2294-5BF7-B8F655F209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12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2626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DF194761-DDBC-6009-90E7-E1918618011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666705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F194761-DDBC-6009-90E7-E191861801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3566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5E4DAC62-2FA1-54D9-D211-64B4A4740A1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41621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E4DAC62-2FA1-54D9-D211-64B4A4740A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D726CFFB-09E9-0AAA-5F82-959F36E06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2288" y="6413600"/>
            <a:ext cx="3279775" cy="153888"/>
          </a:xfrm>
        </p:spPr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1320935-2678-64EF-563A-6142962B4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87" y="365126"/>
            <a:ext cx="3280456" cy="430887"/>
          </a:xfrm>
        </p:spPr>
        <p:txBody>
          <a:bodyPr vert="horz"/>
          <a:lstStyle/>
          <a:p>
            <a:r>
              <a:rPr lang="en-US" dirty="0"/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A99DAB-4D36-F8D2-ABA7-2CE425B300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6037" y="1274510"/>
            <a:ext cx="685800" cy="307777"/>
          </a:xfrm>
        </p:spPr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D8AACB-8947-FB9A-E486-2F88EA01FA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9744" y="1305288"/>
            <a:ext cx="7205315" cy="246221"/>
          </a:xfrm>
        </p:spPr>
        <p:txBody>
          <a:bodyPr/>
          <a:lstStyle/>
          <a:p>
            <a:pPr lvl="0"/>
            <a:r>
              <a:rPr lang="en-GB" dirty="0"/>
              <a:t>Request Account Access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A18EA-4F35-983B-4E87-6CCCBC1DF3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86037" y="1971366"/>
            <a:ext cx="685800" cy="307777"/>
          </a:xfrm>
        </p:spPr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3476936-FAF5-6BCE-0A4E-6799F4967A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9744" y="2002144"/>
            <a:ext cx="7205315" cy="246221"/>
          </a:xfrm>
        </p:spPr>
        <p:txBody>
          <a:bodyPr/>
          <a:lstStyle/>
          <a:p>
            <a:pPr lvl="0"/>
            <a:r>
              <a:rPr lang="en-GB" dirty="0"/>
              <a:t>Review Training and Guidance Materials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0D7D6DB-C20B-8CB1-11BD-5D6503FA58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186037" y="2665806"/>
            <a:ext cx="685800" cy="307777"/>
          </a:xfrm>
        </p:spPr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174D828-C78D-78BE-C94A-4D6C50AEEA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69744" y="2696584"/>
            <a:ext cx="7205315" cy="246221"/>
          </a:xfrm>
        </p:spPr>
        <p:txBody>
          <a:bodyPr/>
          <a:lstStyle/>
          <a:p>
            <a:pPr lvl="0"/>
            <a:r>
              <a:rPr lang="en-GB" dirty="0"/>
              <a:t>Access Query Tool and Application Builder Platform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67C5A5-D65B-260C-7670-07429A7C4A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86037" y="3365078"/>
            <a:ext cx="685800" cy="307777"/>
          </a:xfrm>
        </p:spPr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BD00F2C-2C7D-F920-C8E1-50C67614989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69744" y="3395856"/>
            <a:ext cx="7205315" cy="246221"/>
          </a:xfrm>
        </p:spPr>
        <p:txBody>
          <a:bodyPr/>
          <a:lstStyle/>
          <a:p>
            <a:pPr lvl="0"/>
            <a:r>
              <a:rPr lang="en-GB" dirty="0"/>
              <a:t>Submission and Review Process</a:t>
            </a:r>
          </a:p>
        </p:txBody>
      </p:sp>
      <p:sp>
        <p:nvSpPr>
          <p:cNvPr id="37" name="Slide Number Placeholder 36">
            <a:extLst>
              <a:ext uri="{FF2B5EF4-FFF2-40B4-BE49-F238E27FC236}">
                <a16:creationId xmlns:a16="http://schemas.microsoft.com/office/drawing/2014/main" id="{FE51B0DD-BF7E-6745-49CC-6D5005CDE1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9599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2A6B6528-8349-B846-763F-967BB9B8A2A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10732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A6B6528-8349-B846-763F-967BB9B8A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AC357A2-40FF-6413-108A-3D6ED22A6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3272929"/>
            <a:ext cx="11087100" cy="923330"/>
          </a:xfrm>
        </p:spPr>
        <p:txBody>
          <a:bodyPr vert="horz"/>
          <a:lstStyle/>
          <a:p>
            <a:r>
              <a:rPr lang="en-GB" dirty="0"/>
              <a:t>Request Account Access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236206-DDD5-09E3-B900-476BB18B5B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00" y="1776730"/>
            <a:ext cx="1884363" cy="1477328"/>
          </a:xfrm>
        </p:spPr>
        <p:txBody>
          <a:bodyPr/>
          <a:lstStyle/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17881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C52893F-0EA8-200B-BB1A-1B47FF8FE0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96800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52893F-0EA8-200B-BB1A-1B47FF8F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30FEDC-6CD4-D001-3FDB-F9A3EEB0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Request Account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2CD4A-F301-4B04-2288-E5BAF64490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288" y="1533298"/>
            <a:ext cx="11155362" cy="3108543"/>
          </a:xfrm>
        </p:spPr>
        <p:txBody>
          <a:bodyPr/>
          <a:lstStyle/>
          <a:p>
            <a:pPr lvl="0"/>
            <a:r>
              <a:rPr lang="en-US" sz="1800" dirty="0"/>
              <a:t>Navigate to </a:t>
            </a:r>
            <a:r>
              <a:rPr lang="en-US" sz="1800" dirty="0">
                <a:hlinkClick r:id="rId6"/>
              </a:rPr>
              <a:t>www.NNTC.org</a:t>
            </a:r>
            <a:endParaRPr lang="en-US" sz="1800" dirty="0"/>
          </a:p>
          <a:p>
            <a:pPr marL="0" lvl="0" indent="0">
              <a:buNone/>
            </a:pPr>
            <a:endParaRPr lang="en-US" sz="1800" dirty="0"/>
          </a:p>
          <a:p>
            <a:pPr lvl="1"/>
            <a:r>
              <a:rPr lang="en-US" sz="1800" dirty="0"/>
              <a:t>Access is granted in two separate steps after the user submits a website access request form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First: DCC provides a user account to the main study website (NNTC.org)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Second: DCC provides an account to the query and application builder </a:t>
            </a:r>
          </a:p>
          <a:p>
            <a:pPr lvl="2"/>
            <a:endParaRPr lang="en-US" sz="1800" b="1" dirty="0"/>
          </a:p>
          <a:p>
            <a:pPr lvl="2"/>
            <a:r>
              <a:rPr lang="en-US" sz="1800" b="1" i="1" dirty="0"/>
              <a:t>Details of the request and login procedures are covered in a separate demo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8D23-24F3-6BD9-C2E0-6CB95F90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89A8CC4-7797-2294-5BF7-B8F655F209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61725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2A6B6528-8349-B846-763F-967BB9B8A2A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A6B6528-8349-B846-763F-967BB9B8A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AC357A2-40FF-6413-108A-3D6ED22A6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2947060"/>
            <a:ext cx="11087100" cy="1846659"/>
          </a:xfrm>
        </p:spPr>
        <p:txBody>
          <a:bodyPr vert="horz"/>
          <a:lstStyle/>
          <a:p>
            <a:pPr lvl="0"/>
            <a:r>
              <a:rPr lang="en-GB" dirty="0"/>
              <a:t>Review Training and Guidance Materials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236206-DDD5-09E3-B900-476BB18B5B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00" y="1776730"/>
            <a:ext cx="1884363" cy="1477328"/>
          </a:xfrm>
        </p:spPr>
        <p:txBody>
          <a:bodyPr/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701406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C52893F-0EA8-200B-BB1A-1B47FF8FE0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52893F-0EA8-200B-BB1A-1B47FF8F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30FEDC-6CD4-D001-3FDB-F9A3EEB0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Review Training and Guidance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2CD4A-F301-4B04-2288-E5BAF64490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6770" y="4339660"/>
            <a:ext cx="11155362" cy="1954381"/>
          </a:xfrm>
        </p:spPr>
        <p:txBody>
          <a:bodyPr/>
          <a:lstStyle/>
          <a:p>
            <a:pPr lvl="0"/>
            <a:r>
              <a:rPr lang="en-US" sz="1600" dirty="0"/>
              <a:t>The top document provides expectations and guidelines for submitting requests</a:t>
            </a:r>
          </a:p>
          <a:p>
            <a:pPr lvl="1"/>
            <a:r>
              <a:rPr lang="en-US" sz="1600" dirty="0"/>
              <a:t>NNTC uses a workflow for processing and approving requests based on overall complexity and size of the request (Level 1-3)</a:t>
            </a:r>
          </a:p>
          <a:p>
            <a:pPr lvl="2"/>
            <a:r>
              <a:rPr lang="en-US" sz="1600" dirty="0"/>
              <a:t>Pilot requests (&lt;12 total specimens) are considered </a:t>
            </a:r>
            <a:r>
              <a:rPr lang="en-US" sz="1600" b="1" dirty="0"/>
              <a:t>Level 1</a:t>
            </a:r>
            <a:r>
              <a:rPr lang="en-US" sz="1600" dirty="0"/>
              <a:t> and have an expedited timeline, while requests with more complexity and increased specimen requirements take longer (</a:t>
            </a:r>
            <a:r>
              <a:rPr lang="en-US" sz="1600" b="1" dirty="0"/>
              <a:t>Level 2+)</a:t>
            </a:r>
          </a:p>
          <a:p>
            <a:pPr lvl="1"/>
            <a:r>
              <a:rPr lang="en-US" sz="1600" dirty="0"/>
              <a:t>Document describes how to complete required documentation for an application including the Request Processing Checklist, a Concept Outline, user agreements, and a </a:t>
            </a:r>
            <a:r>
              <a:rPr lang="en-US" sz="1600" dirty="0" err="1"/>
              <a:t>biosketch</a:t>
            </a:r>
            <a:r>
              <a:rPr lang="en-US" sz="1600" dirty="0"/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8D23-24F3-6BD9-C2E0-6CB95F90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89A8CC4-7797-2294-5BF7-B8F655F209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6</a:t>
            </a:fld>
            <a:endParaRPr lang="en-I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007A54-4DA0-C768-B645-319872CC4A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1233" y="1648030"/>
            <a:ext cx="3684019" cy="1700873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D436C975-428E-9C7F-6C84-1D81D0AE57B1}"/>
              </a:ext>
            </a:extLst>
          </p:cNvPr>
          <p:cNvSpPr/>
          <p:nvPr/>
        </p:nvSpPr>
        <p:spPr>
          <a:xfrm>
            <a:off x="1285589" y="2578566"/>
            <a:ext cx="646555" cy="2913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7BFC00-81F1-F8BE-50F0-65FF698185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0235" y="877685"/>
            <a:ext cx="4028161" cy="340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92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2A6B6528-8349-B846-763F-967BB9B8A2A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A6B6528-8349-B846-763F-967BB9B8A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AC357A2-40FF-6413-108A-3D6ED22A6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2992331"/>
            <a:ext cx="11087100" cy="1846659"/>
          </a:xfrm>
        </p:spPr>
        <p:txBody>
          <a:bodyPr vert="horz"/>
          <a:lstStyle/>
          <a:p>
            <a:pPr lvl="0"/>
            <a:r>
              <a:rPr lang="en-GB" dirty="0"/>
              <a:t>Access Query Tool and Application Builder Platform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236206-DDD5-09E3-B900-476BB18B5B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00" y="1776730"/>
            <a:ext cx="1884363" cy="1477328"/>
          </a:xfrm>
        </p:spPr>
        <p:txBody>
          <a:bodyPr/>
          <a:lstStyle/>
          <a:p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392998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C52893F-0EA8-200B-BB1A-1B47FF8FE0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52893F-0EA8-200B-BB1A-1B47FF8F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30FEDC-6CD4-D001-3FDB-F9A3EEB0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Access Query Tool and Application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2CD4A-F301-4B04-2288-E5BAF64490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60513" y="3551018"/>
            <a:ext cx="11155362" cy="1985159"/>
          </a:xfrm>
        </p:spPr>
        <p:txBody>
          <a:bodyPr/>
          <a:lstStyle/>
          <a:p>
            <a:pPr lvl="0"/>
            <a:r>
              <a:rPr lang="en-US" sz="2000" dirty="0"/>
              <a:t>Step 1: Click “Submit or modify your application” from the study website, nntc.org*</a:t>
            </a:r>
          </a:p>
          <a:p>
            <a:pPr marL="182880" lvl="1" indent="0">
              <a:buNone/>
            </a:pPr>
            <a:r>
              <a:rPr lang="en-US" i="1" dirty="0"/>
              <a:t>*Assumes accounts already established on website and query tool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Step 2: Scroll to the bottom of the query tool dashboard page to start a new application and select either </a:t>
            </a:r>
            <a:r>
              <a:rPr lang="en-US" sz="2000" b="1" dirty="0"/>
              <a:t>New Level 1 Request</a:t>
            </a:r>
            <a:r>
              <a:rPr lang="en-US" sz="2000" dirty="0"/>
              <a:t> or </a:t>
            </a:r>
            <a:r>
              <a:rPr lang="en-US" sz="2000" b="1" dirty="0"/>
              <a:t>Level 2+ Request</a:t>
            </a:r>
            <a:r>
              <a:rPr lang="en-US" sz="2000" dirty="0"/>
              <a:t> based on the assumed complexity of your project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8D23-24F3-6BD9-C2E0-6CB95F90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89A8CC4-7797-2294-5BF7-B8F655F209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8</a:t>
            </a:fld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B32BC-C643-A450-DFFB-E0DFC2E24D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1029" y="1265223"/>
            <a:ext cx="3684019" cy="1700873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EF2908D3-7817-2672-48C7-0806D5516C6C}"/>
              </a:ext>
            </a:extLst>
          </p:cNvPr>
          <p:cNvSpPr/>
          <p:nvPr/>
        </p:nvSpPr>
        <p:spPr>
          <a:xfrm>
            <a:off x="3435385" y="2557895"/>
            <a:ext cx="646555" cy="2913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4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C52893F-0EA8-200B-BB1A-1B47FF8FE0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C52893F-0EA8-200B-BB1A-1B47FF8F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30FEDC-6CD4-D001-3FDB-F9A3EEB0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dirty="0"/>
              <a:t>Demo of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2CD4A-F301-4B04-2288-E5BAF64490A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009" y="3736369"/>
            <a:ext cx="11155362" cy="2062103"/>
          </a:xfrm>
        </p:spPr>
        <p:txBody>
          <a:bodyPr/>
          <a:lstStyle/>
          <a:p>
            <a:pPr lvl="0"/>
            <a:r>
              <a:rPr lang="en-US" b="1" dirty="0"/>
              <a:t>The current demo linked below presents an example specimen request application</a:t>
            </a:r>
          </a:p>
          <a:p>
            <a:pPr lvl="0"/>
            <a:endParaRPr lang="en-US" b="1" dirty="0"/>
          </a:p>
          <a:p>
            <a:pPr lvl="0"/>
            <a:r>
              <a:rPr lang="en-US" b="1" dirty="0"/>
              <a:t>My research is focused on identifying genetic mechanisms of substance use in HIV:</a:t>
            </a:r>
            <a:endParaRPr lang="en-US" dirty="0"/>
          </a:p>
          <a:p>
            <a:pPr lvl="1"/>
            <a:r>
              <a:rPr lang="en-US" dirty="0"/>
              <a:t>Group 1: Frozen frontal cortex samples from 3 deceased NNTC patients with HIV that have a history of substance use.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Group 2: Frozen frontal cortex samples from 3 deceased NNTC patients without HIV that have a history of substance use.</a:t>
            </a:r>
          </a:p>
          <a:p>
            <a:pPr lvl="1"/>
            <a:endParaRPr lang="en-US" sz="2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8D23-24F3-6BD9-C2E0-6CB95F90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NNTC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89A8CC4-7797-2294-5BF7-B8F655F209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fld id="{339C9110-F427-4586-9638-A5638F41FBCD}" type="slidenum">
              <a:rPr lang="en-IN" smtClean="0"/>
              <a:pPr>
                <a:lnSpc>
                  <a:spcPct val="90000"/>
                </a:lnSpc>
                <a:spcBef>
                  <a:spcPts val="1000"/>
                </a:spcBef>
              </a:pPr>
              <a:t>9</a:t>
            </a:fld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3043A4-EBA9-817C-DE7D-93735ADA63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3485" y="1082832"/>
            <a:ext cx="5486400" cy="252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59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Custom 196">
      <a:dk1>
        <a:srgbClr val="000000"/>
      </a:dk1>
      <a:lt1>
        <a:srgbClr val="FFFFFF"/>
      </a:lt1>
      <a:dk2>
        <a:srgbClr val="280470"/>
      </a:dk2>
      <a:lt2>
        <a:srgbClr val="1405D6"/>
      </a:lt2>
      <a:accent1>
        <a:srgbClr val="283891"/>
      </a:accent1>
      <a:accent2>
        <a:srgbClr val="0F75BC"/>
      </a:accent2>
      <a:accent3>
        <a:srgbClr val="F26522"/>
      </a:accent3>
      <a:accent4>
        <a:srgbClr val="F7941E"/>
      </a:accent4>
      <a:accent5>
        <a:srgbClr val="EAEAEA"/>
      </a:accent5>
      <a:accent6>
        <a:srgbClr val="BA6EE4"/>
      </a:accent6>
      <a:hlink>
        <a:srgbClr val="023160"/>
      </a:hlink>
      <a:folHlink>
        <a:srgbClr val="DD4A00"/>
      </a:folHlink>
    </a:clrScheme>
    <a:fontScheme name="Lillia Care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C254F2E41DBC488C025C4D98787C86" ma:contentTypeVersion="19" ma:contentTypeDescription="Create a new document." ma:contentTypeScope="" ma:versionID="3f562514a6451851b7ed07c3b61368d1">
  <xsd:schema xmlns:xsd="http://www.w3.org/2001/XMLSchema" xmlns:xs="http://www.w3.org/2001/XMLSchema" xmlns:p="http://schemas.microsoft.com/office/2006/metadata/properties" xmlns:ns2="7efb8072-09d0-47f8-971e-b6745749109e" xmlns:ns3="7bcc3279-a720-443f-b69e-ed81f05b9333" targetNamespace="http://schemas.microsoft.com/office/2006/metadata/properties" ma:root="true" ma:fieldsID="317fbea9a3b815b8dd8e10975011cd8d" ns2:_="" ns3:_="">
    <xsd:import namespace="7efb8072-09d0-47f8-971e-b6745749109e"/>
    <xsd:import namespace="7bcc3279-a720-443f-b69e-ed81f05b93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fb8072-09d0-47f8-971e-b674574910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eab4a94-0375-4713-ba72-20c2e72812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cc3279-a720-443f-b69e-ed81f05b93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52f4b86-40c2-4973-a095-a5c16551db16}" ma:internalName="TaxCatchAll" ma:showField="CatchAllData" ma:web="7bcc3279-a720-443f-b69e-ed81f05b93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efb8072-09d0-47f8-971e-b6745749109e">
      <Terms xmlns="http://schemas.microsoft.com/office/infopath/2007/PartnerControls"/>
    </lcf76f155ced4ddcb4097134ff3c332f>
    <TaxCatchAll xmlns="7bcc3279-a720-443f-b69e-ed81f05b9333" xsi:nil="true"/>
  </documentManagement>
</p:properties>
</file>

<file path=customXml/itemProps1.xml><?xml version="1.0" encoding="utf-8"?>
<ds:datastoreItem xmlns:ds="http://schemas.openxmlformats.org/officeDocument/2006/customXml" ds:itemID="{00B3EE75-F7CF-4BB5-AD4E-2789EDD615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fb8072-09d0-47f8-971e-b6745749109e"/>
    <ds:schemaRef ds:uri="7bcc3279-a720-443f-b69e-ed81f05b93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65D05E-35A3-484B-AC55-7DC845A344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3DE4A2-90C9-4755-90EF-155FBA2B5147}">
  <ds:schemaRefs>
    <ds:schemaRef ds:uri="http://schemas.microsoft.com/office/2006/metadata/properties"/>
    <ds:schemaRef ds:uri="http://schemas.microsoft.com/office/infopath/2007/PartnerControls"/>
    <ds:schemaRef ds:uri="7efb8072-09d0-47f8-971e-b6745749109e"/>
    <ds:schemaRef ds:uri="7bcc3279-a720-443f-b69e-ed81f05b933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559</Words>
  <Application>Microsoft Office PowerPoint</Application>
  <PresentationFormat>Widescreen</PresentationFormat>
  <Paragraphs>86</Paragraphs>
  <Slides>13</Slides>
  <Notes>13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Aptos</vt:lpstr>
      <vt:lpstr>Arial</vt:lpstr>
      <vt:lpstr>Courier New</vt:lpstr>
      <vt:lpstr>DM Sans</vt:lpstr>
      <vt:lpstr>Segoe UI</vt:lpstr>
      <vt:lpstr>Source Sans Pro Semibold</vt:lpstr>
      <vt:lpstr>Source Sans Pro Semibold</vt:lpstr>
      <vt:lpstr>Wingdings</vt:lpstr>
      <vt:lpstr>Office Theme</vt:lpstr>
      <vt:lpstr>think-cell Slide</vt:lpstr>
      <vt:lpstr>NNTC Request Process and Query Tool</vt:lpstr>
      <vt:lpstr>Agenda</vt:lpstr>
      <vt:lpstr>Request Account Access</vt:lpstr>
      <vt:lpstr>Request Account Access</vt:lpstr>
      <vt:lpstr>Review Training and Guidance Materials</vt:lpstr>
      <vt:lpstr>Review Training and Guidance Materials</vt:lpstr>
      <vt:lpstr>Access Query Tool and Application Builder Platform</vt:lpstr>
      <vt:lpstr>Access Query Tool and Application Builder</vt:lpstr>
      <vt:lpstr>Demo of System</vt:lpstr>
      <vt:lpstr>PowerPoint Presentation</vt:lpstr>
      <vt:lpstr>Submission and Review Process</vt:lpstr>
      <vt:lpstr>Application Submission and Review Process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NNTC</dc:creator>
  <cp:lastModifiedBy>Seth Sherman</cp:lastModifiedBy>
  <cp:revision>49</cp:revision>
  <dcterms:created xsi:type="dcterms:W3CDTF">2025-03-20T10:45:08Z</dcterms:created>
  <dcterms:modified xsi:type="dcterms:W3CDTF">2025-06-06T22:40:17Z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0x010100A0C254F2E41DBC488C025C4D98787C86</vt:lpwstr>
  </property>
</Properties>
</file>